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80" r:id="rId4"/>
    <p:sldId id="269" r:id="rId5"/>
    <p:sldId id="271" r:id="rId6"/>
    <p:sldId id="272" r:id="rId7"/>
    <p:sldId id="274" r:id="rId8"/>
    <p:sldId id="270" r:id="rId9"/>
    <p:sldId id="275" r:id="rId10"/>
    <p:sldId id="279" r:id="rId11"/>
    <p:sldId id="278" r:id="rId12"/>
    <p:sldId id="27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32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9" d="100"/>
          <a:sy n="49" d="100"/>
        </p:scale>
        <p:origin x="70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64E16-8B13-43B1-B776-E259E74992B9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553E9-B7C4-4FD1-804C-A909E0E4D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2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553E9-B7C4-4FD1-804C-A909E0E4DB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EA58B-5FE4-4939-998C-E6585E812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A30E8-3604-48A5-A7E3-5AE89AD44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C6561-D181-446F-95E1-DD3E46279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57FD00-3E63-412E-98DE-6247518AB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A9696-5B53-407F-9DFB-5F7F4A84D6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F07C6-18AE-4EAD-9FB4-484DED1D7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D9900-467D-40FA-A42A-0A4BEC748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7938-863D-4711-B6B7-88C854549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36200-C125-43C2-B8C7-C70DAAEC9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9282A-4335-4289-A83F-90698939B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9BFD-EC33-4DBC-8621-01FA38CF2C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7470F-B93A-4AB0-8A45-5B31EE02B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B6BA9C-B685-4986-B647-892BDBF5CC0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800" b="1" dirty="0">
                <a:solidFill>
                  <a:schemeClr val="folHlink"/>
                </a:solidFill>
              </a:rPr>
              <a:t>Section 5</a:t>
            </a:r>
            <a:endParaRPr lang="en-US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90600" y="85888"/>
            <a:ext cx="76962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3600" dirty="0"/>
          </a:p>
          <a:p>
            <a:pPr algn="ctr">
              <a:spcBef>
                <a:spcPct val="50000"/>
              </a:spcBef>
            </a:pPr>
            <a:r>
              <a:rPr lang="en-US" sz="5400" b="1" dirty="0"/>
              <a:t>ABSOLUTISM in RUSSIA</a:t>
            </a:r>
            <a:endParaRPr lang="en-US" sz="54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05200"/>
            <a:ext cx="2379663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3505200"/>
            <a:ext cx="2112963" cy="2971800"/>
          </a:xfrm>
          <a:noFill/>
          <a:ln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3650" y="3505200"/>
            <a:ext cx="22431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Catherine the Great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449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A German princess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Came to Russia at 15 to marry Tsar Peter II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Won loyalty of the people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Tsar Peter II was mentally unstable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Russian army officers loyal to her deposed  and murdered him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She ascended to throne</a:t>
            </a:r>
          </a:p>
        </p:txBody>
      </p:sp>
      <p:pic>
        <p:nvPicPr>
          <p:cNvPr id="10" name="Picture 10" descr="http://2.bp.blogspot.com/_F4PLsaYfK94/TTyeQQFYIvI/AAAAAAAAAJM/fHxwLAs9Kb0/s1600/Rusarmy1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19400"/>
            <a:ext cx="2590800" cy="3665502"/>
          </a:xfrm>
          <a:prstGeom prst="rect">
            <a:avLst/>
          </a:prstGeom>
          <a:noFill/>
        </p:spPr>
      </p:pic>
      <p:pic>
        <p:nvPicPr>
          <p:cNvPr id="11" name="Picture 2" descr="http://3.bp.blogspot.com/-yV-F-R-Tb5o/T3fsAxKYnbI/AAAAAAAACIk/d_37bSVGl98/s320/250px-Rokotov_Portrait_Catherine_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2286000" cy="2587753"/>
          </a:xfrm>
          <a:prstGeom prst="rect">
            <a:avLst/>
          </a:prstGeom>
          <a:noFill/>
        </p:spPr>
      </p:pic>
      <p:pic>
        <p:nvPicPr>
          <p:cNvPr id="19468" name="Picture 12" descr="http://www.allstates-flag.com/fotw/images/r/ru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685800"/>
            <a:ext cx="1895475" cy="1952625"/>
          </a:xfrm>
          <a:prstGeom prst="rect">
            <a:avLst/>
          </a:prstGeom>
          <a:noFill/>
        </p:spPr>
      </p:pic>
      <p:pic>
        <p:nvPicPr>
          <p:cNvPr id="19470" name="Picture 14" descr="http://www.allstates-flag.com/fotw/images/r/ru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971800"/>
            <a:ext cx="1895475" cy="19526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4343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She organized government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Provided education for boys &amp; </a:t>
            </a:r>
            <a:r>
              <a:rPr lang="en-US" sz="2000" u="sng" dirty="0"/>
              <a:t>girls</a:t>
            </a:r>
            <a:r>
              <a:rPr lang="en-US" sz="2000" dirty="0"/>
              <a:t>!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Embraced Western ideas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Brought French language &amp; culture to court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Ruthless absolute monarch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Boyars didn’t have to pay taxes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Forced more peasants into serfdom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Expanded Russia’s borders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Russia, Prussia &amp; Austria took over Poland and </a:t>
            </a:r>
            <a:r>
              <a:rPr lang="en-US" sz="2000" b="1" dirty="0">
                <a:solidFill>
                  <a:srgbClr val="FFFF00"/>
                </a:solidFill>
              </a:rPr>
              <a:t>partitioned</a:t>
            </a:r>
            <a:r>
              <a:rPr lang="en-US" sz="2000" dirty="0"/>
              <a:t> it - </a:t>
            </a:r>
            <a:r>
              <a:rPr lang="en-US" sz="2000" dirty="0">
                <a:solidFill>
                  <a:srgbClr val="FFFF00"/>
                </a:solidFill>
              </a:rPr>
              <a:t>divided it up amongst themselves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20482" name="Picture 2" descr="http://europeanhistoryatloyola.wikispaces.com/file/view/RussiaInWorld2.jpg/193027790/RussiaInWorl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114800"/>
            <a:ext cx="2607412" cy="2487472"/>
          </a:xfrm>
          <a:prstGeom prst="rect">
            <a:avLst/>
          </a:prstGeom>
          <a:noFill/>
        </p:spPr>
      </p:pic>
      <p:pic>
        <p:nvPicPr>
          <p:cNvPr id="20484" name="Picture 4" descr="http://media-cache-ec4.pinterest.com/upload/11540542765485778_x0SuRwjX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3421811" cy="1889125"/>
          </a:xfrm>
          <a:prstGeom prst="rect">
            <a:avLst/>
          </a:prstGeom>
          <a:noFill/>
        </p:spPr>
      </p:pic>
      <p:pic>
        <p:nvPicPr>
          <p:cNvPr id="20486" name="Picture 6" descr="http://www.mariinskiy.com/photos_info/festival/tsar_ball_2009/tbc_2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371600"/>
            <a:ext cx="1905000" cy="1562100"/>
          </a:xfrm>
          <a:prstGeom prst="rect">
            <a:avLst/>
          </a:prstGeom>
          <a:noFill/>
        </p:spPr>
      </p:pic>
      <p:pic>
        <p:nvPicPr>
          <p:cNvPr id="20488" name="Picture 8" descr="http://www.rootsweb.com/~polwgw/par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514600"/>
            <a:ext cx="2424833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mid – 1700s absolute monarchs ruled four of the five leading countries</a:t>
            </a:r>
          </a:p>
          <a:p>
            <a:endParaRPr lang="en-US" dirty="0"/>
          </a:p>
          <a:p>
            <a:r>
              <a:rPr lang="en-US"/>
              <a:t>Britain with its </a:t>
            </a:r>
            <a:r>
              <a:rPr lang="en-US" dirty="0"/>
              <a:t>strong Parliament was the only exception</a:t>
            </a:r>
          </a:p>
          <a:p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Five nations fought to maintain balance of power: </a:t>
            </a:r>
            <a:r>
              <a:rPr lang="en-US" dirty="0"/>
              <a:t>Austria. Prussia, Russia, England and France</a:t>
            </a:r>
          </a:p>
          <a:p>
            <a:endParaRPr lang="en-US" dirty="0"/>
          </a:p>
          <a:p>
            <a:r>
              <a:rPr lang="en-US" b="1" dirty="0">
                <a:solidFill>
                  <a:srgbClr val="FFFF00"/>
                </a:solidFill>
              </a:rPr>
              <a:t>Radical changes </a:t>
            </a:r>
            <a:r>
              <a:rPr lang="en-US" dirty="0"/>
              <a:t>would soon shatter French monarchy, </a:t>
            </a:r>
            <a:r>
              <a:rPr lang="en-US" b="1" dirty="0">
                <a:solidFill>
                  <a:srgbClr val="FFFF00"/>
                </a:solidFill>
              </a:rPr>
              <a:t>upset the balance of power</a:t>
            </a:r>
            <a:r>
              <a:rPr lang="en-US" dirty="0"/>
              <a:t> and revolutionize European societies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506" name="Picture 2" descr="http://homeschoolhappymess.files.wordpress.com/2012/02/catherine-enlightenment_-_monarchy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"/>
            <a:ext cx="4011620" cy="2419350"/>
          </a:xfrm>
          <a:prstGeom prst="rect">
            <a:avLst/>
          </a:prstGeom>
          <a:noFill/>
        </p:spPr>
      </p:pic>
      <p:pic>
        <p:nvPicPr>
          <p:cNvPr id="21510" name="Picture 6" descr="http://1.bp.blogspot.com/_hHGwRPl9Rms/TH-9tmVlfXI/AAAAAAAAC18/aSJBCngNQe0/s1600/Golden+Days+Festival+Collage+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599" y="4038600"/>
            <a:ext cx="4058315" cy="2438400"/>
          </a:xfrm>
          <a:prstGeom prst="rect">
            <a:avLst/>
          </a:prstGeom>
          <a:noFill/>
        </p:spPr>
      </p:pic>
      <p:pic>
        <p:nvPicPr>
          <p:cNvPr id="6" name="Picture 4" descr="http://www.fidnet.com/~weid/redcrow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13507">
            <a:off x="4505325" y="2802485"/>
            <a:ext cx="2171907" cy="1977186"/>
          </a:xfrm>
          <a:prstGeom prst="rect">
            <a:avLst/>
          </a:prstGeom>
          <a:noFill/>
        </p:spPr>
      </p:pic>
      <p:pic>
        <p:nvPicPr>
          <p:cNvPr id="21512" name="Picture 8" descr="http://images.wikia.com/clubpenguin/images/a/ac/Royal_Scept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8729">
            <a:off x="6703592" y="2342967"/>
            <a:ext cx="2295525" cy="247280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b="1" dirty="0">
                <a:solidFill>
                  <a:schemeClr val="folHlink"/>
                </a:solidFill>
              </a:rPr>
              <a:t>The CZARS </a:t>
            </a:r>
            <a:br>
              <a:rPr lang="en-US" dirty="0">
                <a:solidFill>
                  <a:schemeClr val="folHlink"/>
                </a:solidFill>
              </a:rPr>
            </a:br>
            <a:r>
              <a:rPr lang="en-US" dirty="0">
                <a:solidFill>
                  <a:schemeClr val="folHlink"/>
                </a:solidFill>
              </a:rPr>
              <a:t>The Absolute Monarchs of Russia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3810000" cy="1981200"/>
          </a:xfrm>
        </p:spPr>
        <p:txBody>
          <a:bodyPr/>
          <a:lstStyle/>
          <a:p>
            <a:r>
              <a:rPr lang="en-US" sz="2000" u="sng" dirty="0"/>
              <a:t>Russian rulers</a:t>
            </a:r>
            <a:r>
              <a:rPr lang="en-US" sz="2000" dirty="0"/>
              <a:t> broke free of the Mongols in 1480 and built an </a:t>
            </a:r>
            <a:r>
              <a:rPr lang="en-US" sz="2000" dirty="0">
                <a:solidFill>
                  <a:schemeClr val="folHlink"/>
                </a:solidFill>
              </a:rPr>
              <a:t>ABSOLUTE STATE.</a:t>
            </a:r>
          </a:p>
          <a:p>
            <a:r>
              <a:rPr lang="en-US" sz="2000" dirty="0"/>
              <a:t>The Princes of Moscow took the title of CZAR (Tsar)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800600" y="3657600"/>
            <a:ext cx="4038600" cy="3200400"/>
          </a:xfrm>
        </p:spPr>
        <p:txBody>
          <a:bodyPr/>
          <a:lstStyle/>
          <a:p>
            <a:r>
              <a:rPr lang="en-US" sz="2000" dirty="0"/>
              <a:t>Ivan IV, known as “IVAN THE TERRIBLE” consolidated the power of the Czars during the 1500s</a:t>
            </a:r>
          </a:p>
          <a:p>
            <a:r>
              <a:rPr lang="en-US" sz="2000" dirty="0"/>
              <a:t>He killed many nobles and gave their land away.</a:t>
            </a:r>
          </a:p>
          <a:p>
            <a:r>
              <a:rPr lang="en-US" sz="2000" dirty="0"/>
              <a:t>Russia went to war to expand its borders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14343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657600"/>
            <a:ext cx="4114800" cy="2800350"/>
          </a:xfrm>
          <a:noFill/>
          <a:ln/>
        </p:spPr>
      </p:pic>
      <p:pic>
        <p:nvPicPr>
          <p:cNvPr id="14344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1524000"/>
            <a:ext cx="1624013" cy="1981200"/>
          </a:xfrm>
          <a:noFill/>
          <a:ln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600200"/>
            <a:ext cx="2082800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358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A </a:t>
            </a:r>
            <a:r>
              <a:rPr lang="en-US" b="1" u="sng" dirty="0">
                <a:solidFill>
                  <a:schemeClr val="tx2"/>
                </a:solidFill>
                <a:latin typeface="Arial" charset="0"/>
              </a:rPr>
              <a:t>period of violence </a:t>
            </a:r>
            <a:r>
              <a:rPr lang="en-US" b="1" dirty="0">
                <a:solidFill>
                  <a:schemeClr val="tx2"/>
                </a:solidFill>
                <a:latin typeface="Arial" charset="0"/>
              </a:rPr>
              <a:t>followed - called</a:t>
            </a: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 “THE TIME OF TROUBLES”</a:t>
            </a:r>
            <a:endParaRPr lang="en-US" b="1" dirty="0">
              <a:latin typeface="Arial" charset="0"/>
            </a:endParaRP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2543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4038600" y="152400"/>
            <a:ext cx="4800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 dirty="0">
                <a:latin typeface="Lucida Grande" charset="0"/>
              </a:rPr>
              <a:t>Nobles vied for POWER</a:t>
            </a:r>
            <a:endParaRPr lang="en-US" u="sng" dirty="0">
              <a:solidFill>
                <a:schemeClr val="tx2"/>
              </a:solidFill>
              <a:latin typeface="Lucida Grande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chemeClr val="tx2"/>
                </a:solidFill>
                <a:latin typeface="Lucida Grande" charset="0"/>
              </a:rPr>
              <a:t>The Time of </a:t>
            </a:r>
            <a:r>
              <a:rPr lang="en-US" u="sng" dirty="0">
                <a:solidFill>
                  <a:schemeClr val="tx2"/>
                </a:solidFill>
                <a:latin typeface="Lucida Grande" charset="0"/>
              </a:rPr>
              <a:t>Troubles ended in 1613</a:t>
            </a:r>
            <a:r>
              <a:rPr lang="en-US" dirty="0">
                <a:solidFill>
                  <a:schemeClr val="tx2"/>
                </a:solidFill>
                <a:latin typeface="Lucida Grande" charset="0"/>
              </a:rPr>
              <a:t> with the </a:t>
            </a:r>
            <a:r>
              <a:rPr lang="en-US" u="sng" dirty="0">
                <a:solidFill>
                  <a:schemeClr val="tx2"/>
                </a:solidFill>
                <a:latin typeface="Lucida Grande" charset="0"/>
              </a:rPr>
              <a:t>election of Michael Romanov as the new tsar</a:t>
            </a:r>
            <a:r>
              <a:rPr lang="en-US" dirty="0">
                <a:solidFill>
                  <a:schemeClr val="tx2"/>
                </a:solidFill>
                <a:latin typeface="Lucida Grande" charset="0"/>
              </a:rPr>
              <a:t>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Lucida Grande" charset="0"/>
              </a:rPr>
              <a:t>The Romanov family had been closely associated with Ivan the Terrible whose first wife was related to them. </a:t>
            </a:r>
            <a:r>
              <a:rPr lang="en-US" sz="2000" dirty="0">
                <a:latin typeface="Lucida Grande" charset="0"/>
              </a:rPr>
              <a:t>And so he was acceptable as tsar to a people worn out by years of chaos</a:t>
            </a:r>
            <a:r>
              <a:rPr lang="en-US" dirty="0">
                <a:solidFill>
                  <a:schemeClr val="tx2"/>
                </a:solidFill>
                <a:latin typeface="Lucida Grande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tx2"/>
                </a:solidFill>
              </a:rPr>
              <a:t>Some of the </a:t>
            </a:r>
            <a:r>
              <a:rPr lang="en-US" b="1" u="sng" dirty="0">
                <a:solidFill>
                  <a:schemeClr val="tx2"/>
                </a:solidFill>
              </a:rPr>
              <a:t>most famous Romanovs include Peter the Great</a:t>
            </a:r>
            <a:r>
              <a:rPr lang="en-US" b="1" dirty="0">
                <a:solidFill>
                  <a:schemeClr val="tx2"/>
                </a:solidFill>
              </a:rPr>
              <a:t> who </a:t>
            </a:r>
            <a:r>
              <a:rPr lang="en-US" b="1" u="sng" dirty="0">
                <a:solidFill>
                  <a:schemeClr val="tx2"/>
                </a:solidFill>
              </a:rPr>
              <a:t>brought western ways to Russia </a:t>
            </a:r>
            <a:r>
              <a:rPr lang="en-US" b="1" dirty="0">
                <a:solidFill>
                  <a:schemeClr val="tx2"/>
                </a:solidFill>
              </a:rPr>
              <a:t>and </a:t>
            </a:r>
            <a:r>
              <a:rPr lang="en-US" b="1" u="sng" dirty="0">
                <a:solidFill>
                  <a:schemeClr val="tx2"/>
                </a:solidFill>
              </a:rPr>
              <a:t>Catherine the Great</a:t>
            </a:r>
            <a:r>
              <a:rPr lang="en-US" b="1" dirty="0">
                <a:solidFill>
                  <a:schemeClr val="tx2"/>
                </a:solidFill>
              </a:rPr>
              <a:t> who </a:t>
            </a:r>
            <a:r>
              <a:rPr lang="en-US" b="1" u="sng" dirty="0">
                <a:solidFill>
                  <a:schemeClr val="tx2"/>
                </a:solidFill>
              </a:rPr>
              <a:t>expanded the Empire</a:t>
            </a:r>
            <a:endParaRPr lang="en-US" u="sng" dirty="0">
              <a:solidFill>
                <a:schemeClr val="tx2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7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4267200" cy="5562600"/>
          </a:xfrm>
        </p:spPr>
        <p:txBody>
          <a:bodyPr/>
          <a:lstStyle/>
          <a:p>
            <a:r>
              <a:rPr lang="en-US" sz="2400" b="1" u="sng" dirty="0"/>
              <a:t>1682- PETER THE GREAT inherited the throne</a:t>
            </a:r>
          </a:p>
          <a:p>
            <a:r>
              <a:rPr lang="en-US" sz="2000" dirty="0"/>
              <a:t>He took control of government in 1689</a:t>
            </a:r>
          </a:p>
          <a:p>
            <a:endParaRPr lang="en-US" sz="2000" dirty="0"/>
          </a:p>
          <a:p>
            <a:r>
              <a:rPr lang="en-US" sz="2000" dirty="0"/>
              <a:t>1697, went to Europe to learn of the “Western Ways” he had heard so much about</a:t>
            </a:r>
          </a:p>
          <a:p>
            <a:endParaRPr lang="en-US" sz="2000" dirty="0"/>
          </a:p>
          <a:p>
            <a:r>
              <a:rPr lang="en-US" sz="2000" dirty="0"/>
              <a:t>Brought back technical experts, teachers, &amp; soldiers from Europe</a:t>
            </a:r>
          </a:p>
          <a:p>
            <a:endParaRPr lang="en-US" sz="2000" dirty="0"/>
          </a:p>
          <a:p>
            <a:r>
              <a:rPr lang="en-US" sz="2000" dirty="0"/>
              <a:t>Through WESTERNIZATION he adopted Western ideas, technology &amp; culture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763000" cy="1143000"/>
          </a:xfrm>
          <a:noFill/>
          <a:ln/>
        </p:spPr>
        <p:txBody>
          <a:bodyPr/>
          <a:lstStyle/>
          <a:p>
            <a:r>
              <a:rPr lang="en-US" sz="4000" b="1">
                <a:solidFill>
                  <a:schemeClr val="folHlink"/>
                </a:solidFill>
              </a:rPr>
              <a:t>The CZARS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The Absolute Monarchs of Russia</a:t>
            </a:r>
            <a:endParaRPr lang="en-US"/>
          </a:p>
        </p:txBody>
      </p:sp>
      <p:pic>
        <p:nvPicPr>
          <p:cNvPr id="3074" name="Picture 2" descr="http://rwwise.com/blog/wp-content/uploads/peter-the-grea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2667000" cy="2556933"/>
          </a:xfrm>
          <a:prstGeom prst="rect">
            <a:avLst/>
          </a:prstGeom>
          <a:noFill/>
        </p:spPr>
      </p:pic>
      <p:pic>
        <p:nvPicPr>
          <p:cNvPr id="3076" name="Picture 4" descr="http://www.clas.ufl.edu/users/harlandj/maps/europe/russia_p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038600"/>
            <a:ext cx="4419148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5105400" cy="5562600"/>
          </a:xfrm>
        </p:spPr>
        <p:txBody>
          <a:bodyPr/>
          <a:lstStyle/>
          <a:p>
            <a:r>
              <a:rPr lang="en-US" sz="2400" dirty="0"/>
              <a:t>Czar Peter used his absolute power to implement a program of westernization in Russia</a:t>
            </a:r>
          </a:p>
          <a:p>
            <a:pPr lvl="1"/>
            <a:r>
              <a:rPr lang="en-US" sz="2400" dirty="0"/>
              <a:t>Beard Laws &amp; Taxes</a:t>
            </a:r>
          </a:p>
          <a:p>
            <a:pPr lvl="1"/>
            <a:r>
              <a:rPr lang="en-US" sz="2400" dirty="0"/>
              <a:t>Introduced European clothes</a:t>
            </a:r>
          </a:p>
          <a:p>
            <a:pPr lvl="1"/>
            <a:r>
              <a:rPr lang="en-US" sz="2400" dirty="0"/>
              <a:t>Let women attend public functions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8763000" cy="1143000"/>
          </a:xfrm>
          <a:noFill/>
          <a:ln/>
        </p:spPr>
        <p:txBody>
          <a:bodyPr/>
          <a:lstStyle/>
          <a:p>
            <a:r>
              <a:rPr lang="en-US" sz="4000" b="1">
                <a:solidFill>
                  <a:schemeClr val="folHlink"/>
                </a:solidFill>
              </a:rPr>
              <a:t>The CZARS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 sz="3600">
                <a:solidFill>
                  <a:schemeClr val="folHlink"/>
                </a:solidFill>
              </a:rPr>
              <a:t>The Absolute Monarchs of Russia</a:t>
            </a:r>
            <a:endParaRPr lang="en-US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90999"/>
            <a:ext cx="1750219" cy="23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worldciv1.homestead.com/files/oldbelie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289554" cy="4061178"/>
          </a:xfrm>
          <a:prstGeom prst="rect">
            <a:avLst/>
          </a:prstGeom>
          <a:noFill/>
        </p:spPr>
      </p:pic>
      <p:pic>
        <p:nvPicPr>
          <p:cNvPr id="1028" name="Picture 4" descr="http://www.allstates-flag.com/fotw/images/r/ru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2293062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5562600"/>
            <a:ext cx="3429000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E8A32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A Russian cartoon shows Peter the Great personally cutting off the beard of a boyar</a:t>
            </a:r>
          </a:p>
        </p:txBody>
      </p:sp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304800"/>
            <a:ext cx="4267200" cy="5562600"/>
          </a:xfrm>
        </p:spPr>
        <p:txBody>
          <a:bodyPr/>
          <a:lstStyle/>
          <a:p>
            <a:r>
              <a:rPr lang="en-US" sz="2000" dirty="0"/>
              <a:t>Peter took over all Russian institutions - even the Church</a:t>
            </a:r>
          </a:p>
          <a:p>
            <a:r>
              <a:rPr lang="en-US" sz="2000" dirty="0"/>
              <a:t>Forced </a:t>
            </a:r>
            <a:r>
              <a:rPr lang="en-US" sz="2000" b="1" u="sng" dirty="0">
                <a:solidFill>
                  <a:srgbClr val="FFFF00"/>
                </a:solidFill>
              </a:rPr>
              <a:t>Boyars</a:t>
            </a:r>
            <a:r>
              <a:rPr lang="en-US" sz="2000" dirty="0"/>
              <a:t> – </a:t>
            </a:r>
            <a:r>
              <a:rPr lang="en-US" sz="2000" dirty="0">
                <a:solidFill>
                  <a:srgbClr val="FFFF00"/>
                </a:solidFill>
              </a:rPr>
              <a:t>landowning Nobles </a:t>
            </a:r>
            <a:r>
              <a:rPr lang="en-US" sz="2000" dirty="0"/>
              <a:t>– to serve the State in military positions</a:t>
            </a:r>
          </a:p>
          <a:p>
            <a:r>
              <a:rPr lang="en-US" sz="2000" dirty="0"/>
              <a:t>He used western military strategies                              to strengthen his army</a:t>
            </a:r>
          </a:p>
        </p:txBody>
      </p:sp>
      <p:pic>
        <p:nvPicPr>
          <p:cNvPr id="25602" name="Picture 2" descr="http://cache2.allpostersimages.com/p/LRG/30/3031/8TLBF00Z/posters/a-group-of-russian-nobles-called-boyars-the-kremlin-in-the-background-160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886200" cy="29146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72200" y="3352800"/>
            <a:ext cx="2667000" cy="338554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FF00"/>
                </a:solidFill>
              </a:rPr>
              <a:t>Boyars</a:t>
            </a:r>
            <a:r>
              <a:rPr lang="en-US" sz="1600" dirty="0"/>
              <a:t> – </a:t>
            </a:r>
            <a:r>
              <a:rPr lang="en-US" sz="1600" dirty="0">
                <a:solidFill>
                  <a:srgbClr val="FFFF00"/>
                </a:solidFill>
              </a:rPr>
              <a:t>landowning Nobles </a:t>
            </a:r>
            <a:endParaRPr lang="en-US" sz="1600" dirty="0"/>
          </a:p>
        </p:txBody>
      </p:sp>
      <p:pic>
        <p:nvPicPr>
          <p:cNvPr id="25604" name="Picture 4" descr="http://www.modelcars.com/model-kit-zoom/zvezda-russian-artillery-of-peter-the-gre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5562600" cy="3511542"/>
          </a:xfrm>
          <a:prstGeom prst="rect">
            <a:avLst/>
          </a:prstGeom>
          <a:noFill/>
        </p:spPr>
      </p:pic>
      <p:pic>
        <p:nvPicPr>
          <p:cNvPr id="25606" name="Picture 6" descr="http://t0.gstatic.com/images?q=tbn:ANd9GcSrWAr3uDbOoj_Vw2Yacw8O4nHgMTto5cj_UD-OsOitZOuwIYvaKUz7WGq2t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886200"/>
            <a:ext cx="1935063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2025908"/>
            <a:ext cx="3124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Peter improved: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waterways &amp; canals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Improved education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Simplified Russian alphabet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Set up academies of study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Developed mining &amp; textile manufacturing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b="1" dirty="0">
                <a:solidFill>
                  <a:srgbClr val="FFFF00"/>
                </a:solidFill>
              </a:rPr>
              <a:t>Those who revolted were tortured &amp; executed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He left their rotting corpses outside the palace wall for months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4578" name="Picture 2" descr="The Morning of the Execution of the Strelt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5127812" cy="2971800"/>
          </a:xfrm>
          <a:prstGeom prst="rect">
            <a:avLst/>
          </a:prstGeom>
          <a:noFill/>
        </p:spPr>
      </p:pic>
      <p:pic>
        <p:nvPicPr>
          <p:cNvPr id="24580" name="Picture 4" descr="http://www.peterthegreatmusicacademy.com/images/PTGMA-TOP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019800" cy="1203960"/>
          </a:xfrm>
          <a:prstGeom prst="rect">
            <a:avLst/>
          </a:prstGeom>
          <a:noFill/>
        </p:spPr>
      </p:pic>
      <p:pic>
        <p:nvPicPr>
          <p:cNvPr id="24582" name="Picture 6" descr="http://www.peterthegreatmusicacademy.com/images/WORK-CoverPi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00200"/>
            <a:ext cx="56896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066800"/>
            <a:ext cx="5257800" cy="2438400"/>
          </a:xfrm>
        </p:spPr>
        <p:txBody>
          <a:bodyPr/>
          <a:lstStyle/>
          <a:p>
            <a:r>
              <a:rPr lang="en-US" sz="2200" dirty="0"/>
              <a:t>He </a:t>
            </a:r>
            <a:r>
              <a:rPr lang="en-US" sz="2200" b="1" u="sng" dirty="0"/>
              <a:t>defeated Sweden in 1709 </a:t>
            </a:r>
            <a:r>
              <a:rPr lang="en-US" sz="2200" dirty="0"/>
              <a:t>- victory over Sweden </a:t>
            </a:r>
            <a:r>
              <a:rPr lang="en-US" sz="2200" b="1" u="sng" dirty="0"/>
              <a:t>gained </a:t>
            </a:r>
            <a:r>
              <a:rPr lang="en-US" sz="2200" dirty="0"/>
              <a:t>the </a:t>
            </a:r>
            <a:r>
              <a:rPr lang="en-US" sz="2200" b="1" u="sng" dirty="0"/>
              <a:t>coastline on the Baltic Sea</a:t>
            </a:r>
            <a:r>
              <a:rPr lang="en-US" sz="2200" dirty="0"/>
              <a:t>, giving Russia a </a:t>
            </a:r>
            <a:r>
              <a:rPr lang="en-US" sz="2200" b="1" u="sng" dirty="0"/>
              <a:t>warm-water port.</a:t>
            </a:r>
          </a:p>
          <a:p>
            <a:pPr lvl="1"/>
            <a:r>
              <a:rPr lang="en-US" sz="2200" dirty="0"/>
              <a:t>Built Palace at St. Petersburg</a:t>
            </a:r>
          </a:p>
          <a:p>
            <a:pPr lvl="1"/>
            <a:r>
              <a:rPr lang="en-US" sz="2200" dirty="0"/>
              <a:t>Peter’s symbol of a modern Europe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660" y="6569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Peter wanted a warm-water port – one that would be free of ice all year</a:t>
            </a:r>
          </a:p>
        </p:txBody>
      </p:sp>
      <p:pic>
        <p:nvPicPr>
          <p:cNvPr id="2050" name="Picture 2" descr="http://www.ssqq.com/travel/images/russia2012x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196" y="3733800"/>
            <a:ext cx="5163530" cy="2819400"/>
          </a:xfrm>
          <a:prstGeom prst="rect">
            <a:avLst/>
          </a:prstGeom>
          <a:noFill/>
        </p:spPr>
      </p:pic>
      <p:pic>
        <p:nvPicPr>
          <p:cNvPr id="2052" name="Picture 4" descr="http://heycrazy.files.wordpress.com/2009/08/russia-st_catherines_palace_st_petersbu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"/>
            <a:ext cx="3287521" cy="4086225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5/52/Bernsteinzimmer06.jpg/240px-Bernsteinzimmer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648200"/>
            <a:ext cx="3048000" cy="19431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Peter died in 1725 with a mixed legacy: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Ended Russia’s long period of isolation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Many of his reforms died with him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Through use of terror to enforce his absolute power he: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Contributed to the growth of serfdom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Ended up widening the gap between Russia and the west </a:t>
            </a:r>
          </a:p>
        </p:txBody>
      </p:sp>
      <p:pic>
        <p:nvPicPr>
          <p:cNvPr id="23554" name="Picture 2" descr="http://upload.wikimedia.org/wikipedia/commons/thumb/3/3e/Yuriev_day.jpg/300px-Yuriev_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58" y="4343400"/>
            <a:ext cx="2884206" cy="2057400"/>
          </a:xfrm>
          <a:prstGeom prst="rect">
            <a:avLst/>
          </a:prstGeom>
          <a:noFill/>
        </p:spPr>
      </p:pic>
      <p:pic>
        <p:nvPicPr>
          <p:cNvPr id="23556" name="Picture 4" descr="http://www.nndb.com/people/599/000078365/peter-the-great-2-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4800"/>
            <a:ext cx="2710688" cy="3865049"/>
          </a:xfrm>
          <a:prstGeom prst="rect">
            <a:avLst/>
          </a:prstGeom>
          <a:noFill/>
        </p:spPr>
      </p:pic>
      <p:pic>
        <p:nvPicPr>
          <p:cNvPr id="23558" name="Picture 6" descr="http://wps.ablongman.com/wps/media/objects/262/268312/art/figures/KISH_16_37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52800"/>
            <a:ext cx="5105400" cy="32515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593</Words>
  <Application>Microsoft Office PowerPoint</Application>
  <PresentationFormat>On-screen Show (4:3)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 Grande</vt:lpstr>
      <vt:lpstr>Times</vt:lpstr>
      <vt:lpstr>Blank Presentation</vt:lpstr>
      <vt:lpstr>Section 5</vt:lpstr>
      <vt:lpstr>The CZARS  The Absolute Monarchs of Russia</vt:lpstr>
      <vt:lpstr>PowerPoint Presentation</vt:lpstr>
      <vt:lpstr>The CZARS The Absolute Monarchs of Russia</vt:lpstr>
      <vt:lpstr>The CZARS The Absolute Monarchs of Russia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Cyprress Bay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MODERN EUROPE</dc:title>
  <dc:creator>Kathleen Harrington</dc:creator>
  <cp:lastModifiedBy>Kathleen D. Harrington</cp:lastModifiedBy>
  <cp:revision>105</cp:revision>
  <dcterms:created xsi:type="dcterms:W3CDTF">2007-04-19T00:17:09Z</dcterms:created>
  <dcterms:modified xsi:type="dcterms:W3CDTF">2020-01-30T20:05:59Z</dcterms:modified>
</cp:coreProperties>
</file>